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6" r:id="rId8"/>
    <p:sldId id="263" r:id="rId9"/>
    <p:sldId id="265" r:id="rId10"/>
    <p:sldId id="267" r:id="rId11"/>
    <p:sldId id="268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2" d="100"/>
          <a:sy n="62" d="100"/>
        </p:scale>
        <p:origin x="102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057BCD-21C0-4E54-853F-04D149981A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4DC32E5-E3B0-4C6E-B007-86106FBCAD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D3ED5722-5389-45EF-9924-1F7F98D9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EAEFBAB1-5D7D-458E-8BE0-F193F3221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33799BA-E883-4B27-8B30-8C40864CF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4309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E4D423-B50F-4FE7-BD39-A04858F8B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1EA4694-7C8A-4E54-A79C-3229065EC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87B9280-D07D-4657-93CE-8E5C223B1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E879229-AC3C-43AD-9DDF-4F8F8DDF5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59CAB8D-9257-496B-B5EF-E1F69D01B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877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B1C38F-8982-44A3-B733-B3F790AC1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B65A84D-43C7-4F9F-9DE2-0C3B7408F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B418D47-BDDB-44C3-A429-016D69487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D30443E-A3C1-45FE-BF9E-DD4AEB1F2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E797BEF-FE17-467A-BBEA-378B0D116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73649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CBF308-5FC9-492E-BD4F-228C509B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E0EB9F1-BB9B-4D85-B545-356EBD9B29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8B1C6F92-2328-42B0-B7CA-860E8B64D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C92841B-4612-45C2-A06B-387270CB8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75C9E0B-319A-4DFA-8582-009AAD16F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86DE4AE6-B0B1-47A6-9043-7F3E70F92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89646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14EADC-1FE5-4D77-89A2-BAFA3AE1A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4DBD4ED-DD7C-4032-A9D1-AC078A51B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1D443652-C2CC-4977-B434-094F0688F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3441C87-3920-4ADC-BD80-E090560EE5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F8338E95-9013-4730-8875-E91B1B3387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7250542E-F650-42D9-B80E-7343D3218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BAD640C9-7FC1-4B62-AA1C-2A08CB2BE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24847778-B0C7-474D-9072-DF3BBAEC8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73403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DFBC7A-9FD5-45AC-9D75-21E6B1FD4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B8C9869B-532E-4ADC-8E6E-88F71AED5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F0E65A7A-62AB-4400-ADCE-EEEDB0AC9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C8641A88-C19C-49E0-83D4-ADE8BEBD0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71156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F3F7BBB2-96C7-46DA-B88D-98E5E14DE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8E98579C-CE8A-425D-A20B-126C6679C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ACAC7D4-761D-42A5-AA55-B3847DB3A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83159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68A0BB-82BF-4975-B35C-CE580EFF5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69029E1-D453-41B1-8D5C-24A8343E8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F04FCF0-8A2C-44CC-9259-7FBEC9E26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FAD0131F-DFEC-4B34-A589-0B3EBF235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EEC16873-FBE7-4250-B9AC-C8143AC14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6C6B591-52EF-44C7-AF7A-5876E9B9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82382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3D4A0B-4270-476F-A671-55B4ECA3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A6955AA2-6448-428E-9633-C81984EF6B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86C719F-14A8-4A9A-B468-877A7BA3C7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82A76173-D600-4973-9CCB-770C113EE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131F02FB-29BC-4DA5-84FF-E05858C1F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2E043CA-B8B9-422E-AF68-C4258F08F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10615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66E117-2170-441B-ADC8-A87ED78DC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4E59E267-3891-41B8-9527-E6C92170E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7E14F19F-288E-4D75-BC92-059302F42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DA9351A-01EA-44DA-B582-5DFC6A17F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F006ECA-7F65-4B0E-AA44-541BE1B4B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94138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373B0EFC-88BA-4DC5-B3E7-BF94B81185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7747D02B-380F-4E0B-A67C-FB2C36D969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84A159E-398F-48D5-B912-2AC1046AF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1184A479-7E3A-467C-9F3C-1CED12903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79CE493-5925-47D9-9EA0-CF52927F0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2806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779F5DE9-BEEF-469D-84C6-768EC3AB5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E34CFDD-C31B-4066-A280-37B9C0F78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CA988692-1324-4662-8AA3-082A7CF8F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4/30/2020</a:t>
            </a:fld>
            <a:endParaRPr lang="en-US" dirty="0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78F37F9-E846-4B65-840B-AF67E86245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3A5A8B6-E44F-46B8-BC11-0F0802EF6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8297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16.jpe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ok 18">
            <a:extLst>
              <a:ext uri="{FF2B5EF4-FFF2-40B4-BE49-F238E27FC236}">
                <a16:creationId xmlns:a16="http://schemas.microsoft.com/office/drawing/2014/main" id="{39CC4E41-A3D6-45D7-8FCE-7D314CD53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0" name="BlokTextu 19">
            <a:extLst>
              <a:ext uri="{FF2B5EF4-FFF2-40B4-BE49-F238E27FC236}">
                <a16:creationId xmlns:a16="http://schemas.microsoft.com/office/drawing/2014/main" id="{718D3AE3-9BF8-41EA-83A0-8F6037AC1E46}"/>
              </a:ext>
            </a:extLst>
          </p:cNvPr>
          <p:cNvSpPr txBox="1"/>
          <p:nvPr/>
        </p:nvSpPr>
        <p:spPr>
          <a:xfrm>
            <a:off x="1632370" y="2321004"/>
            <a:ext cx="952889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6600" dirty="0">
                <a:solidFill>
                  <a:srgbClr val="002060"/>
                </a:solidFill>
                <a:latin typeface="Arial Black" panose="020B0A04020102020204" pitchFamily="34" charset="0"/>
              </a:rPr>
              <a:t>VODA  OKOLO NÁS  </a:t>
            </a:r>
          </a:p>
        </p:txBody>
      </p:sp>
    </p:spTree>
    <p:extLst>
      <p:ext uri="{BB962C8B-B14F-4D97-AF65-F5344CB8AC3E}">
        <p14:creationId xmlns:p14="http://schemas.microsoft.com/office/powerpoint/2010/main" val="4724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75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05DA3073-0579-4CD7-815C-9278C6F46870}"/>
              </a:ext>
            </a:extLst>
          </p:cNvPr>
          <p:cNvPicPr/>
          <p:nvPr/>
        </p:nvPicPr>
        <p:blipFill rotWithShape="1">
          <a:blip r:embed="rId2"/>
          <a:srcRect l="14716" t="72853" r="63688" b="6195"/>
          <a:stretch/>
        </p:blipFill>
        <p:spPr bwMode="auto">
          <a:xfrm>
            <a:off x="297933" y="4084983"/>
            <a:ext cx="3390664" cy="2549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C4884244-BB66-422F-9174-C5EAE8B75702}"/>
              </a:ext>
            </a:extLst>
          </p:cNvPr>
          <p:cNvPicPr/>
          <p:nvPr/>
        </p:nvPicPr>
        <p:blipFill rotWithShape="1">
          <a:blip r:embed="rId2"/>
          <a:srcRect l="66202" t="68652" r="14736" b="6919"/>
          <a:stretch/>
        </p:blipFill>
        <p:spPr bwMode="auto">
          <a:xfrm>
            <a:off x="6954499" y="4084983"/>
            <a:ext cx="4384398" cy="24788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Obrázok 10">
            <a:extLst>
              <a:ext uri="{FF2B5EF4-FFF2-40B4-BE49-F238E27FC236}">
                <a16:creationId xmlns:a16="http://schemas.microsoft.com/office/drawing/2014/main" id="{A2F25BEF-4425-4698-BEAA-9931720C788F}"/>
              </a:ext>
            </a:extLst>
          </p:cNvPr>
          <p:cNvPicPr/>
          <p:nvPr/>
        </p:nvPicPr>
        <p:blipFill rotWithShape="1">
          <a:blip r:embed="rId2"/>
          <a:srcRect l="17804" t="22431" r="60358" b="51054"/>
          <a:stretch/>
        </p:blipFill>
        <p:spPr bwMode="auto">
          <a:xfrm>
            <a:off x="5006625" y="173210"/>
            <a:ext cx="3127514" cy="24251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605D9E73-A06C-43A2-B3CF-45916DF48417}"/>
              </a:ext>
            </a:extLst>
          </p:cNvPr>
          <p:cNvPicPr/>
          <p:nvPr/>
        </p:nvPicPr>
        <p:blipFill rotWithShape="1">
          <a:blip r:embed="rId2"/>
          <a:srcRect l="72216" t="17055" r="14517" b="55545"/>
          <a:stretch/>
        </p:blipFill>
        <p:spPr bwMode="auto">
          <a:xfrm>
            <a:off x="8273500" y="714168"/>
            <a:ext cx="3127514" cy="3021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8ED8298A-E437-46A1-A57C-F5E62C9DE8CC}"/>
              </a:ext>
            </a:extLst>
          </p:cNvPr>
          <p:cNvPicPr/>
          <p:nvPr/>
        </p:nvPicPr>
        <p:blipFill rotWithShape="1">
          <a:blip r:embed="rId2"/>
          <a:srcRect l="58613" t="34168" r="27691" b="51488"/>
          <a:stretch/>
        </p:blipFill>
        <p:spPr bwMode="auto">
          <a:xfrm>
            <a:off x="7185376" y="2598358"/>
            <a:ext cx="1961322" cy="13119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69A55D0C-4723-4AD7-B149-68F30762F166}"/>
              </a:ext>
            </a:extLst>
          </p:cNvPr>
          <p:cNvSpPr txBox="1"/>
          <p:nvPr/>
        </p:nvSpPr>
        <p:spPr>
          <a:xfrm>
            <a:off x="238138" y="332090"/>
            <a:ext cx="49486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>
                <a:latin typeface="Arial Black" panose="020B0A04020102020204" pitchFamily="34" charset="0"/>
              </a:rPr>
              <a:t>Poobzeraj sa okolo seba! Kde všade v prírode nájdeš vodu? Samozrejme v riekach, potôčikoch, rybníkoch a jazerách. Niektoré vznikli samé od seba, iné pomohla upraviť  ruka človeka. Všetky sú však dôležitými vodnými plochami a zásobárňami životne dôležitej vody.  Členia krajinu, krášlia prírodu a tvoria životné prostredie pre množstvo vodných živočíchov.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25015DCF-D1AA-42BB-87CB-C3BF8C245A57}"/>
              </a:ext>
            </a:extLst>
          </p:cNvPr>
          <p:cNvSpPr txBox="1"/>
          <p:nvPr/>
        </p:nvSpPr>
        <p:spPr>
          <a:xfrm>
            <a:off x="3970937" y="4233761"/>
            <a:ext cx="29707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 dirty="0">
                <a:latin typeface="Arial Black" panose="020B0A04020102020204" pitchFamily="34" charset="0"/>
              </a:rPr>
              <a:t>Jazerá a horské plesá vytvorila príroda pred dávnymi a dávnymi časmi.</a:t>
            </a:r>
          </a:p>
        </p:txBody>
      </p:sp>
    </p:spTree>
    <p:extLst>
      <p:ext uri="{BB962C8B-B14F-4D97-AF65-F5344CB8AC3E}">
        <p14:creationId xmlns:p14="http://schemas.microsoft.com/office/powerpoint/2010/main" val="217329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493">
              <a:schemeClr val="bg2">
                <a:tint val="98000"/>
                <a:satMod val="130000"/>
                <a:shade val="90000"/>
                <a:lumMod val="103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5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>
            <a:extLst>
              <a:ext uri="{FF2B5EF4-FFF2-40B4-BE49-F238E27FC236}">
                <a16:creationId xmlns:a16="http://schemas.microsoft.com/office/drawing/2014/main" id="{EC36DD5C-E25C-4DD2-AF5A-AB64E19D4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030817" cy="6858000"/>
          </a:xfrm>
          <a:prstGeom prst="rect">
            <a:avLst/>
          </a:prstGeom>
        </p:spPr>
      </p:pic>
      <p:sp>
        <p:nvSpPr>
          <p:cNvPr id="2" name="BlokTextu 1"/>
          <p:cNvSpPr txBox="1"/>
          <p:nvPr/>
        </p:nvSpPr>
        <p:spPr>
          <a:xfrm>
            <a:off x="8838637" y="5270213"/>
            <a:ext cx="2958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Voda sa však vyskytuje aj pod zemou. Spomeň si napríklad na pramienky vytekajúce spod skál.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C6F2FB35-6860-44C9-9BA6-63651E5833EE}"/>
              </a:ext>
            </a:extLst>
          </p:cNvPr>
          <p:cNvSpPr txBox="1"/>
          <p:nvPr/>
        </p:nvSpPr>
        <p:spPr>
          <a:xfrm>
            <a:off x="8081915" y="46791"/>
            <a:ext cx="418768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>
                <a:latin typeface="Arial Narrow" panose="020B0606020202030204" pitchFamily="34" charset="0"/>
              </a:rPr>
              <a:t>Pohybu vody v prírode hovoríme KOLOBEH VODY. Na jar, keď sa topí sneh, steká voda do potokov a riek. Časť vody však vsakuje do rozmrznutej pôdy, kde dáva rastlinám dôležitú vlahu. Keď svieti slniečko a vzduch sa oteplí, voda sa začne vyparovať. Znamená to, že sa premení na paru a na oblohe sa z nej vytvoria mraky. Keď mraky plné vody do seba narazia, nazhromaždenú vodu pustia zase späť na zem. A ako? Predsa v podobe dažďových kvapiek alebo snehových vločiek! To záleží na tom, aká je teplota. No a dažďová voda alebo roztopený sneh zase stečie do potokov a riek..</a:t>
            </a:r>
          </a:p>
        </p:txBody>
      </p:sp>
    </p:spTree>
    <p:extLst>
      <p:ext uri="{BB962C8B-B14F-4D97-AF65-F5344CB8AC3E}">
        <p14:creationId xmlns:p14="http://schemas.microsoft.com/office/powerpoint/2010/main" val="21535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40000"/>
                <a:lumOff val="60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AF1796D9-B2A6-4824-91C2-0E142C5784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6" r="67826" b="75326"/>
          <a:stretch/>
        </p:blipFill>
        <p:spPr>
          <a:xfrm>
            <a:off x="1446042" y="883404"/>
            <a:ext cx="9647830" cy="5269424"/>
          </a:xfrm>
          <a:prstGeom prst="rect">
            <a:avLst/>
          </a:prstGeom>
        </p:spPr>
      </p:pic>
      <p:sp>
        <p:nvSpPr>
          <p:cNvPr id="2" name="BlokTextu 1">
            <a:extLst>
              <a:ext uri="{FF2B5EF4-FFF2-40B4-BE49-F238E27FC236}">
                <a16:creationId xmlns:a16="http://schemas.microsoft.com/office/drawing/2014/main" id="{59C4197E-8A0B-44DA-925E-0EBF1F9C7014}"/>
              </a:ext>
            </a:extLst>
          </p:cNvPr>
          <p:cNvSpPr txBox="1"/>
          <p:nvPr/>
        </p:nvSpPr>
        <p:spPr>
          <a:xfrm>
            <a:off x="4645683" y="918445"/>
            <a:ext cx="2900634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2">
                    <a:lumMod val="25000"/>
                  </a:schemeClr>
                </a:solidFill>
              </a:rPr>
              <a:t>Ukrýva sa v snehu, ľade,</a:t>
            </a:r>
          </a:p>
          <a:p>
            <a:r>
              <a:rPr lang="sk-SK" dirty="0">
                <a:solidFill>
                  <a:schemeClr val="tx2">
                    <a:lumMod val="25000"/>
                  </a:schemeClr>
                </a:solidFill>
              </a:rPr>
              <a:t>potrebná je vždy a  všade.</a:t>
            </a:r>
          </a:p>
          <a:p>
            <a:r>
              <a:rPr lang="sk-SK" dirty="0">
                <a:solidFill>
                  <a:schemeClr val="tx2">
                    <a:lumMod val="25000"/>
                  </a:schemeClr>
                </a:solidFill>
              </a:rPr>
              <a:t>Zaženie smäd, ruky umyje,</a:t>
            </a:r>
          </a:p>
          <a:p>
            <a:r>
              <a:rPr lang="sk-SK" dirty="0">
                <a:solidFill>
                  <a:schemeClr val="tx2">
                    <a:lumMod val="25000"/>
                  </a:schemeClr>
                </a:solidFill>
              </a:rPr>
              <a:t>trávička z nej zaraz ožije.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D8B4FEB9-7CD8-486C-88E8-EFCA2883511E}"/>
              </a:ext>
            </a:extLst>
          </p:cNvPr>
          <p:cNvSpPr txBox="1"/>
          <p:nvPr/>
        </p:nvSpPr>
        <p:spPr>
          <a:xfrm>
            <a:off x="5641383" y="2975674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k-SK" dirty="0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28E5D92E-A991-4C52-9E92-D94A539375DD}"/>
              </a:ext>
            </a:extLst>
          </p:cNvPr>
          <p:cNvSpPr txBox="1"/>
          <p:nvPr/>
        </p:nvSpPr>
        <p:spPr>
          <a:xfrm>
            <a:off x="7546317" y="918446"/>
            <a:ext cx="2310605" cy="150810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sk-SK" dirty="0">
                <a:solidFill>
                  <a:schemeClr val="tx2">
                    <a:lumMod val="25000"/>
                  </a:schemeClr>
                </a:solidFill>
              </a:rPr>
              <a:t>Padá rovno z nebíčka,</a:t>
            </a:r>
          </a:p>
          <a:p>
            <a:r>
              <a:rPr lang="sk-SK" dirty="0">
                <a:solidFill>
                  <a:schemeClr val="tx2">
                    <a:lumMod val="25000"/>
                  </a:schemeClr>
                </a:solidFill>
              </a:rPr>
              <a:t>teší sa jej rybička.</a:t>
            </a:r>
          </a:p>
          <a:p>
            <a:r>
              <a:rPr lang="sk-SK" dirty="0">
                <a:solidFill>
                  <a:schemeClr val="tx2">
                    <a:lumMod val="25000"/>
                  </a:schemeClr>
                </a:solidFill>
              </a:rPr>
              <a:t>Plní brehy potôčika,</a:t>
            </a:r>
          </a:p>
          <a:p>
            <a:r>
              <a:rPr lang="sk-SK" dirty="0">
                <a:solidFill>
                  <a:schemeClr val="tx2">
                    <a:lumMod val="25000"/>
                  </a:schemeClr>
                </a:solidFill>
              </a:rPr>
              <a:t>doma tečie z kohútika.</a:t>
            </a:r>
          </a:p>
          <a:p>
            <a:r>
              <a:rPr lang="sk-SK" sz="2000" b="1" dirty="0">
                <a:solidFill>
                  <a:schemeClr val="tx2">
                    <a:lumMod val="25000"/>
                  </a:schemeClr>
                </a:solidFill>
              </a:rPr>
              <a:t>ČO JE TO?</a:t>
            </a:r>
          </a:p>
        </p:txBody>
      </p:sp>
    </p:spTree>
    <p:extLst>
      <p:ext uri="{BB962C8B-B14F-4D97-AF65-F5344CB8AC3E}">
        <p14:creationId xmlns:p14="http://schemas.microsoft.com/office/powerpoint/2010/main" val="407006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3">
                <a:lumMod val="40000"/>
                <a:lumOff val="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>
            <a:extLst>
              <a:ext uri="{FF2B5EF4-FFF2-40B4-BE49-F238E27FC236}">
                <a16:creationId xmlns:a16="http://schemas.microsoft.com/office/drawing/2014/main" id="{0B1EEB5D-9F42-46CE-A9CC-E55BEE8C9E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12" r="67717" b="1"/>
          <a:stretch/>
        </p:blipFill>
        <p:spPr>
          <a:xfrm>
            <a:off x="0" y="0"/>
            <a:ext cx="9157253" cy="6857999"/>
          </a:xfrm>
          <a:prstGeom prst="rect">
            <a:avLst/>
          </a:prstGeom>
        </p:spPr>
      </p:pic>
      <p:sp>
        <p:nvSpPr>
          <p:cNvPr id="12" name="BlokTextu 11">
            <a:extLst>
              <a:ext uri="{FF2B5EF4-FFF2-40B4-BE49-F238E27FC236}">
                <a16:creationId xmlns:a16="http://schemas.microsoft.com/office/drawing/2014/main" id="{7689824F-56F1-4620-B9AF-EF20EF9E649C}"/>
              </a:ext>
            </a:extLst>
          </p:cNvPr>
          <p:cNvSpPr txBox="1"/>
          <p:nvPr/>
        </p:nvSpPr>
        <p:spPr>
          <a:xfrm>
            <a:off x="9157253" y="2019577"/>
            <a:ext cx="28359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dirty="0">
                <a:latin typeface="Arial Black" panose="020B0A04020102020204" pitchFamily="34" charset="0"/>
              </a:rPr>
              <a:t>KDE VŠADE POUŽÍVAŠ VODU ?</a:t>
            </a:r>
          </a:p>
        </p:txBody>
      </p:sp>
    </p:spTree>
    <p:extLst>
      <p:ext uri="{BB962C8B-B14F-4D97-AF65-F5344CB8AC3E}">
        <p14:creationId xmlns:p14="http://schemas.microsoft.com/office/powerpoint/2010/main" val="288396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tx2">
                <a:lumMod val="9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13F2B066-B674-47F8-B535-331D69FE72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t="5604" r="60564" b="71401"/>
          <a:stretch/>
        </p:blipFill>
        <p:spPr>
          <a:xfrm>
            <a:off x="5294242" y="284922"/>
            <a:ext cx="1798889" cy="1577009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FF74F9F9-40B6-48CF-BD39-EA68752FA4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" t="37101" r="58244" b="39710"/>
          <a:stretch/>
        </p:blipFill>
        <p:spPr>
          <a:xfrm>
            <a:off x="192157" y="271669"/>
            <a:ext cx="1868556" cy="1590262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A4C8CE4A-F245-4838-A3AA-8B6F5D4C55F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3" t="66859" r="57472" b="3769"/>
          <a:stretch/>
        </p:blipFill>
        <p:spPr>
          <a:xfrm>
            <a:off x="5257275" y="2189922"/>
            <a:ext cx="1868556" cy="1696278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B5B1062B-A5A1-4894-BA5E-7801B15825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992" y="178261"/>
            <a:ext cx="1696278" cy="1696278"/>
          </a:xfrm>
          <a:prstGeom prst="rect">
            <a:avLst/>
          </a:prstGeom>
        </p:spPr>
      </p:pic>
      <p:sp>
        <p:nvSpPr>
          <p:cNvPr id="13" name="BlokTextu 12">
            <a:extLst>
              <a:ext uri="{FF2B5EF4-FFF2-40B4-BE49-F238E27FC236}">
                <a16:creationId xmlns:a16="http://schemas.microsoft.com/office/drawing/2014/main" id="{DD17526D-05DC-4721-B47E-8F5A93CD57DB}"/>
              </a:ext>
            </a:extLst>
          </p:cNvPr>
          <p:cNvSpPr txBox="1"/>
          <p:nvPr/>
        </p:nvSpPr>
        <p:spPr>
          <a:xfrm>
            <a:off x="2043335" y="411706"/>
            <a:ext cx="6960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0" dirty="0"/>
              <a:t>+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E99C8FB0-1C39-4E8A-848B-89D32C60D29E}"/>
              </a:ext>
            </a:extLst>
          </p:cNvPr>
          <p:cNvSpPr txBox="1"/>
          <p:nvPr/>
        </p:nvSpPr>
        <p:spPr>
          <a:xfrm>
            <a:off x="4482939" y="404958"/>
            <a:ext cx="696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8000" dirty="0"/>
              <a:t>=</a:t>
            </a:r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39B8D6E9-3B45-4F3E-A93D-C24E409208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" t="37101" r="58244" b="39710"/>
          <a:stretch/>
        </p:blipFill>
        <p:spPr>
          <a:xfrm>
            <a:off x="178762" y="2189922"/>
            <a:ext cx="1868556" cy="1590262"/>
          </a:xfrm>
          <a:prstGeom prst="rect">
            <a:avLst/>
          </a:prstGeom>
        </p:spPr>
      </p:pic>
      <p:sp>
        <p:nvSpPr>
          <p:cNvPr id="16" name="BlokTextu 15">
            <a:extLst>
              <a:ext uri="{FF2B5EF4-FFF2-40B4-BE49-F238E27FC236}">
                <a16:creationId xmlns:a16="http://schemas.microsoft.com/office/drawing/2014/main" id="{0A0C5BD7-1E0C-4338-B52A-BB2C9EF54CC0}"/>
              </a:ext>
            </a:extLst>
          </p:cNvPr>
          <p:cNvSpPr txBox="1"/>
          <p:nvPr/>
        </p:nvSpPr>
        <p:spPr>
          <a:xfrm>
            <a:off x="2043335" y="2336060"/>
            <a:ext cx="6960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0" dirty="0"/>
              <a:t>+</a:t>
            </a:r>
          </a:p>
        </p:txBody>
      </p:sp>
      <p:pic>
        <p:nvPicPr>
          <p:cNvPr id="18" name="Obrázok 17">
            <a:extLst>
              <a:ext uri="{FF2B5EF4-FFF2-40B4-BE49-F238E27FC236}">
                <a16:creationId xmlns:a16="http://schemas.microsoft.com/office/drawing/2014/main" id="{CFEBC2FF-79FF-43A4-BC3C-CA17694F19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21"/>
          <a:stretch/>
        </p:blipFill>
        <p:spPr>
          <a:xfrm>
            <a:off x="2763078" y="2056510"/>
            <a:ext cx="1623391" cy="1696278"/>
          </a:xfrm>
          <a:prstGeom prst="rect">
            <a:avLst/>
          </a:prstGeom>
        </p:spPr>
      </p:pic>
      <p:sp>
        <p:nvSpPr>
          <p:cNvPr id="19" name="BlokTextu 18">
            <a:extLst>
              <a:ext uri="{FF2B5EF4-FFF2-40B4-BE49-F238E27FC236}">
                <a16:creationId xmlns:a16="http://schemas.microsoft.com/office/drawing/2014/main" id="{A870A058-AD47-4B55-B15B-461F853382B1}"/>
              </a:ext>
            </a:extLst>
          </p:cNvPr>
          <p:cNvSpPr txBox="1"/>
          <p:nvPr/>
        </p:nvSpPr>
        <p:spPr>
          <a:xfrm>
            <a:off x="4482939" y="2258715"/>
            <a:ext cx="6960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0" dirty="0"/>
              <a:t>=</a:t>
            </a:r>
          </a:p>
        </p:txBody>
      </p:sp>
      <p:pic>
        <p:nvPicPr>
          <p:cNvPr id="20" name="Obrázok 19">
            <a:extLst>
              <a:ext uri="{FF2B5EF4-FFF2-40B4-BE49-F238E27FC236}">
                <a16:creationId xmlns:a16="http://schemas.microsoft.com/office/drawing/2014/main" id="{86ED2268-27E6-44BC-A96B-D388D0E405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t="5604" r="60564" b="71401"/>
          <a:stretch/>
        </p:blipFill>
        <p:spPr>
          <a:xfrm>
            <a:off x="258417" y="4234069"/>
            <a:ext cx="1736035" cy="1577009"/>
          </a:xfrm>
          <a:prstGeom prst="rect">
            <a:avLst/>
          </a:prstGeom>
        </p:spPr>
      </p:pic>
      <p:sp>
        <p:nvSpPr>
          <p:cNvPr id="21" name="BlokTextu 20">
            <a:extLst>
              <a:ext uri="{FF2B5EF4-FFF2-40B4-BE49-F238E27FC236}">
                <a16:creationId xmlns:a16="http://schemas.microsoft.com/office/drawing/2014/main" id="{AA7F9829-E7EF-416E-B9A8-02B3FE56E952}"/>
              </a:ext>
            </a:extLst>
          </p:cNvPr>
          <p:cNvSpPr txBox="1"/>
          <p:nvPr/>
        </p:nvSpPr>
        <p:spPr>
          <a:xfrm>
            <a:off x="2085989" y="4403655"/>
            <a:ext cx="6960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0" dirty="0"/>
              <a:t>+</a:t>
            </a:r>
          </a:p>
        </p:txBody>
      </p:sp>
      <p:pic>
        <p:nvPicPr>
          <p:cNvPr id="22" name="Obrázok 21">
            <a:extLst>
              <a:ext uri="{FF2B5EF4-FFF2-40B4-BE49-F238E27FC236}">
                <a16:creationId xmlns:a16="http://schemas.microsoft.com/office/drawing/2014/main" id="{776D6238-A76D-4B8B-BB16-61A108151D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21"/>
          <a:stretch/>
        </p:blipFill>
        <p:spPr>
          <a:xfrm>
            <a:off x="2799763" y="4084092"/>
            <a:ext cx="1623391" cy="1696278"/>
          </a:xfrm>
          <a:prstGeom prst="rect">
            <a:avLst/>
          </a:prstGeom>
        </p:spPr>
      </p:pic>
      <p:sp>
        <p:nvSpPr>
          <p:cNvPr id="25" name="Obdĺžnik 24">
            <a:extLst>
              <a:ext uri="{FF2B5EF4-FFF2-40B4-BE49-F238E27FC236}">
                <a16:creationId xmlns:a16="http://schemas.microsoft.com/office/drawing/2014/main" id="{E98D6D43-9828-4354-B929-509574BD0A95}"/>
              </a:ext>
            </a:extLst>
          </p:cNvPr>
          <p:cNvSpPr/>
          <p:nvPr/>
        </p:nvSpPr>
        <p:spPr>
          <a:xfrm>
            <a:off x="4510236" y="4390293"/>
            <a:ext cx="69602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8000" dirty="0"/>
              <a:t>=</a:t>
            </a:r>
          </a:p>
        </p:txBody>
      </p:sp>
      <p:pic>
        <p:nvPicPr>
          <p:cNvPr id="26" name="Obrázok 25">
            <a:extLst>
              <a:ext uri="{FF2B5EF4-FFF2-40B4-BE49-F238E27FC236}">
                <a16:creationId xmlns:a16="http://schemas.microsoft.com/office/drawing/2014/main" id="{E66F8049-0722-4E64-9732-9C1512ABF4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" t="37101" r="58244" b="39710"/>
          <a:stretch/>
        </p:blipFill>
        <p:spPr>
          <a:xfrm>
            <a:off x="5289051" y="4190108"/>
            <a:ext cx="1805957" cy="1536986"/>
          </a:xfrm>
          <a:prstGeom prst="rect">
            <a:avLst/>
          </a:prstGeom>
        </p:spPr>
      </p:pic>
      <p:sp>
        <p:nvSpPr>
          <p:cNvPr id="27" name="BlokTextu 26">
            <a:extLst>
              <a:ext uri="{FF2B5EF4-FFF2-40B4-BE49-F238E27FC236}">
                <a16:creationId xmlns:a16="http://schemas.microsoft.com/office/drawing/2014/main" id="{9F342C8D-7621-425E-AE65-F0CFDF427B50}"/>
              </a:ext>
            </a:extLst>
          </p:cNvPr>
          <p:cNvSpPr txBox="1"/>
          <p:nvPr/>
        </p:nvSpPr>
        <p:spPr>
          <a:xfrm>
            <a:off x="7180885" y="842592"/>
            <a:ext cx="678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>
                <a:latin typeface="Comic Sans MS" panose="030F0702030302020204" pitchFamily="66" charset="0"/>
              </a:rPr>
              <a:t>ľad</a:t>
            </a:r>
          </a:p>
        </p:txBody>
      </p:sp>
      <p:sp>
        <p:nvSpPr>
          <p:cNvPr id="28" name="BlokTextu 27">
            <a:extLst>
              <a:ext uri="{FF2B5EF4-FFF2-40B4-BE49-F238E27FC236}">
                <a16:creationId xmlns:a16="http://schemas.microsoft.com/office/drawing/2014/main" id="{2B4C52C4-5AC9-4B2B-915C-CFD62960D047}"/>
              </a:ext>
            </a:extLst>
          </p:cNvPr>
          <p:cNvSpPr txBox="1"/>
          <p:nvPr/>
        </p:nvSpPr>
        <p:spPr>
          <a:xfrm>
            <a:off x="7204143" y="2920430"/>
            <a:ext cx="1798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>
                <a:latin typeface="Comic Sans MS" panose="030F0702030302020204" pitchFamily="66" charset="0"/>
              </a:rPr>
              <a:t>vodná para</a:t>
            </a:r>
          </a:p>
        </p:txBody>
      </p:sp>
      <p:sp>
        <p:nvSpPr>
          <p:cNvPr id="29" name="BlokTextu 28">
            <a:extLst>
              <a:ext uri="{FF2B5EF4-FFF2-40B4-BE49-F238E27FC236}">
                <a16:creationId xmlns:a16="http://schemas.microsoft.com/office/drawing/2014/main" id="{7EB3A190-9583-4A1B-964A-D554FED638E1}"/>
              </a:ext>
            </a:extLst>
          </p:cNvPr>
          <p:cNvSpPr txBox="1"/>
          <p:nvPr/>
        </p:nvSpPr>
        <p:spPr>
          <a:xfrm>
            <a:off x="7177799" y="4727768"/>
            <a:ext cx="848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>
                <a:latin typeface="Comic Sans MS" panose="030F0702030302020204" pitchFamily="66" charset="0"/>
              </a:rPr>
              <a:t>voda</a:t>
            </a:r>
          </a:p>
        </p:txBody>
      </p:sp>
      <p:sp>
        <p:nvSpPr>
          <p:cNvPr id="2" name="Bublina myšlienky: obláčik 1">
            <a:extLst>
              <a:ext uri="{FF2B5EF4-FFF2-40B4-BE49-F238E27FC236}">
                <a16:creationId xmlns:a16="http://schemas.microsoft.com/office/drawing/2014/main" id="{9D984A70-1ABE-477F-AA19-BF4837DE6A5C}"/>
              </a:ext>
            </a:extLst>
          </p:cNvPr>
          <p:cNvSpPr/>
          <p:nvPr/>
        </p:nvSpPr>
        <p:spPr>
          <a:xfrm>
            <a:off x="8388920" y="27310"/>
            <a:ext cx="3642571" cy="3354785"/>
          </a:xfrm>
          <a:prstGeom prst="cloudCallout">
            <a:avLst>
              <a:gd name="adj1" fmla="val 33601"/>
              <a:gd name="adj2" fmla="val 61737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3" name="BlokTextu 22">
            <a:extLst>
              <a:ext uri="{FF2B5EF4-FFF2-40B4-BE49-F238E27FC236}">
                <a16:creationId xmlns:a16="http://schemas.microsoft.com/office/drawing/2014/main" id="{A020A046-EC38-4761-96E8-B5E60F551D79}"/>
              </a:ext>
            </a:extLst>
          </p:cNvPr>
          <p:cNvSpPr txBox="1"/>
          <p:nvPr/>
        </p:nvSpPr>
        <p:spPr>
          <a:xfrm>
            <a:off x="8732480" y="666816"/>
            <a:ext cx="28323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>
                <a:solidFill>
                  <a:srgbClr val="00B0F0"/>
                </a:solidFill>
                <a:latin typeface="Comic Sans MS" panose="030F0702030302020204" pitchFamily="66" charset="0"/>
              </a:rPr>
              <a:t>AKO MÔŽE VYZERAŤ KVAPKA VODY V PRÍRODE ?</a:t>
            </a:r>
          </a:p>
        </p:txBody>
      </p:sp>
    </p:spTree>
    <p:extLst>
      <p:ext uri="{BB962C8B-B14F-4D97-AF65-F5344CB8AC3E}">
        <p14:creationId xmlns:p14="http://schemas.microsoft.com/office/powerpoint/2010/main" val="356655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9" grpId="0"/>
      <p:bldP spid="21" grpId="0"/>
      <p:bldP spid="25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33E940F4-E344-4093-919A-3EBCC29E67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" t="37101" r="58244" b="39710"/>
          <a:stretch/>
        </p:blipFill>
        <p:spPr>
          <a:xfrm>
            <a:off x="280914" y="238021"/>
            <a:ext cx="1868556" cy="1590262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87FC6395-15C6-46EF-A34B-132659080B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83" y="2066304"/>
            <a:ext cx="4249404" cy="3738148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C93F309A-CDC3-4D59-AFE1-C776A80896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727" y="2241159"/>
            <a:ext cx="5186270" cy="3787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BlokTextu 7">
            <a:extLst>
              <a:ext uri="{FF2B5EF4-FFF2-40B4-BE49-F238E27FC236}">
                <a16:creationId xmlns:a16="http://schemas.microsoft.com/office/drawing/2014/main" id="{9F7E81E9-1694-4C5C-B4AA-EB755D34A1B3}"/>
              </a:ext>
            </a:extLst>
          </p:cNvPr>
          <p:cNvSpPr txBox="1"/>
          <p:nvPr/>
        </p:nvSpPr>
        <p:spPr>
          <a:xfrm>
            <a:off x="1215192" y="5843535"/>
            <a:ext cx="2898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V POTOKU JE SLADKÁ VODA. 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47F9DD79-BCB0-49DF-BA24-C2773509A043}"/>
              </a:ext>
            </a:extLst>
          </p:cNvPr>
          <p:cNvSpPr txBox="1"/>
          <p:nvPr/>
        </p:nvSpPr>
        <p:spPr>
          <a:xfrm>
            <a:off x="7312590" y="6012063"/>
            <a:ext cx="2582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V MORI JE SLANÁ  VODA. </a:t>
            </a:r>
          </a:p>
        </p:txBody>
      </p:sp>
      <p:sp>
        <p:nvSpPr>
          <p:cNvPr id="4" name="Bublina myšlienky: obláčik 3">
            <a:extLst>
              <a:ext uri="{FF2B5EF4-FFF2-40B4-BE49-F238E27FC236}">
                <a16:creationId xmlns:a16="http://schemas.microsoft.com/office/drawing/2014/main" id="{80321817-F57B-4A78-9AFB-7B48C5BA70DF}"/>
              </a:ext>
            </a:extLst>
          </p:cNvPr>
          <p:cNvSpPr/>
          <p:nvPr/>
        </p:nvSpPr>
        <p:spPr>
          <a:xfrm>
            <a:off x="3179434" y="0"/>
            <a:ext cx="5424407" cy="2929180"/>
          </a:xfrm>
          <a:prstGeom prst="cloudCallout">
            <a:avLst>
              <a:gd name="adj1" fmla="val -63690"/>
              <a:gd name="adj2" fmla="val -41995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000" b="1" dirty="0">
                <a:solidFill>
                  <a:schemeClr val="tx2">
                    <a:lumMod val="25000"/>
                  </a:schemeClr>
                </a:solidFill>
                <a:latin typeface="Comic Sans MS" panose="030F0702030302020204" pitchFamily="66" charset="0"/>
              </a:rPr>
              <a:t>Určite si už niekedy pil vodu. Myslíš, že všade na svete chutí voda rovnako? Ak si bol niekedy pri mori, vieš ako tam chutí voda ?</a:t>
            </a:r>
          </a:p>
        </p:txBody>
      </p:sp>
    </p:spTree>
    <p:extLst>
      <p:ext uri="{BB962C8B-B14F-4D97-AF65-F5344CB8AC3E}">
        <p14:creationId xmlns:p14="http://schemas.microsoft.com/office/powerpoint/2010/main" val="13138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accent3">
                <a:lumMod val="60000"/>
                <a:lumOff val="40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5DB77111-D24D-4E87-8CB6-1CE021A3AE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1" t="5604" r="60564" b="71401"/>
          <a:stretch/>
        </p:blipFill>
        <p:spPr>
          <a:xfrm>
            <a:off x="5356029" y="231914"/>
            <a:ext cx="1794500" cy="1668325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86D8643D-28E4-4CD9-A478-05E36155D1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91" y="2216426"/>
            <a:ext cx="2779644" cy="2779644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59DA3138-5714-46F3-9632-5B1E66C1F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066" y="3117858"/>
            <a:ext cx="3037175" cy="3066662"/>
          </a:xfrm>
          <a:prstGeom prst="rect">
            <a:avLst/>
          </a:prstGeom>
        </p:spPr>
      </p:pic>
      <p:pic>
        <p:nvPicPr>
          <p:cNvPr id="10" name="Obrázok 9">
            <a:extLst>
              <a:ext uri="{FF2B5EF4-FFF2-40B4-BE49-F238E27FC236}">
                <a16:creationId xmlns:a16="http://schemas.microsoft.com/office/drawing/2014/main" id="{BE878BD9-F810-40FC-8CBE-D55B07BA64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515" y="3384252"/>
            <a:ext cx="4359551" cy="3363679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49D46A6B-251C-438B-AF0D-D574A94BE7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" t="37101" r="58244" b="39710"/>
          <a:stretch/>
        </p:blipFill>
        <p:spPr>
          <a:xfrm>
            <a:off x="192157" y="271669"/>
            <a:ext cx="1868556" cy="1590262"/>
          </a:xfrm>
          <a:prstGeom prst="rect">
            <a:avLst/>
          </a:prstGeom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BB2B6DF2-CF62-4A56-A7A6-9C6D4C342CD2}"/>
              </a:ext>
            </a:extLst>
          </p:cNvPr>
          <p:cNvSpPr txBox="1"/>
          <p:nvPr/>
        </p:nvSpPr>
        <p:spPr>
          <a:xfrm>
            <a:off x="2197339" y="339289"/>
            <a:ext cx="6960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0" dirty="0"/>
              <a:t>+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BE7DB047-396E-4654-943A-E9A5DB2FEE9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363" y="271108"/>
            <a:ext cx="1696278" cy="1696278"/>
          </a:xfrm>
          <a:prstGeom prst="rect">
            <a:avLst/>
          </a:prstGeom>
        </p:spPr>
      </p:pic>
      <p:sp>
        <p:nvSpPr>
          <p:cNvPr id="12" name="BlokTextu 11">
            <a:extLst>
              <a:ext uri="{FF2B5EF4-FFF2-40B4-BE49-F238E27FC236}">
                <a16:creationId xmlns:a16="http://schemas.microsoft.com/office/drawing/2014/main" id="{F8EFB932-3622-42A3-8BDA-0323093566FD}"/>
              </a:ext>
            </a:extLst>
          </p:cNvPr>
          <p:cNvSpPr txBox="1"/>
          <p:nvPr/>
        </p:nvSpPr>
        <p:spPr>
          <a:xfrm>
            <a:off x="4726267" y="409136"/>
            <a:ext cx="696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8000" dirty="0"/>
              <a:t>=</a:t>
            </a:r>
          </a:p>
        </p:txBody>
      </p:sp>
      <p:sp>
        <p:nvSpPr>
          <p:cNvPr id="5" name="Bublina reči: oválna 4">
            <a:extLst>
              <a:ext uri="{FF2B5EF4-FFF2-40B4-BE49-F238E27FC236}">
                <a16:creationId xmlns:a16="http://schemas.microsoft.com/office/drawing/2014/main" id="{BE4C0B8F-B1C1-4A59-97A0-81D11C1F00E3}"/>
              </a:ext>
            </a:extLst>
          </p:cNvPr>
          <p:cNvSpPr/>
          <p:nvPr/>
        </p:nvSpPr>
        <p:spPr>
          <a:xfrm>
            <a:off x="7260977" y="271108"/>
            <a:ext cx="4738865" cy="2525450"/>
          </a:xfrm>
          <a:prstGeom prst="wedgeEllipseCallout">
            <a:avLst>
              <a:gd name="adj1" fmla="val -51880"/>
              <a:gd name="adj2" fmla="val -40404"/>
            </a:avLst>
          </a:prstGeom>
          <a:gradFill>
            <a:gsLst>
              <a:gs pos="0">
                <a:schemeClr val="tx2">
                  <a:lumMod val="10000"/>
                </a:schemeClr>
              </a:gs>
              <a:gs pos="50000">
                <a:schemeClr val="bg2">
                  <a:tint val="98000"/>
                  <a:satMod val="130000"/>
                  <a:shade val="90000"/>
                  <a:lumMod val="103000"/>
                </a:schemeClr>
              </a:gs>
              <a:gs pos="100000">
                <a:schemeClr val="tx2">
                  <a:lumMod val="9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2288ADF8-69C7-42AA-82C3-6CA4B149333B}"/>
              </a:ext>
            </a:extLst>
          </p:cNvPr>
          <p:cNvSpPr txBox="1"/>
          <p:nvPr/>
        </p:nvSpPr>
        <p:spPr>
          <a:xfrm>
            <a:off x="7848937" y="735915"/>
            <a:ext cx="37408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/>
              <a:t>Keď  je  vonku  veľmi chladno , čo sa stane s vodou? </a:t>
            </a:r>
          </a:p>
        </p:txBody>
      </p:sp>
    </p:spTree>
    <p:extLst>
      <p:ext uri="{BB962C8B-B14F-4D97-AF65-F5344CB8AC3E}">
        <p14:creationId xmlns:p14="http://schemas.microsoft.com/office/powerpoint/2010/main" val="365292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>
            <a:extLst>
              <a:ext uri="{FF2B5EF4-FFF2-40B4-BE49-F238E27FC236}">
                <a16:creationId xmlns:a16="http://schemas.microsoft.com/office/drawing/2014/main" id="{B434CFDE-060C-4605-8D1C-845BD8B739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3" t="66859" r="57472" b="3769"/>
          <a:stretch/>
        </p:blipFill>
        <p:spPr>
          <a:xfrm>
            <a:off x="5461950" y="233568"/>
            <a:ext cx="1930742" cy="1590262"/>
          </a:xfrm>
          <a:prstGeom prst="rect">
            <a:avLst/>
          </a:prstGeom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DBE8B2D5-B453-4F2E-B41D-6F808A60DFBA}"/>
              </a:ext>
            </a:extLst>
          </p:cNvPr>
          <p:cNvSpPr txBox="1"/>
          <p:nvPr/>
        </p:nvSpPr>
        <p:spPr>
          <a:xfrm>
            <a:off x="5593802" y="1856802"/>
            <a:ext cx="1798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>
                <a:latin typeface="Comic Sans MS" panose="030F0702030302020204" pitchFamily="66" charset="0"/>
              </a:rPr>
              <a:t>vodná para</a:t>
            </a:r>
          </a:p>
        </p:txBody>
      </p:sp>
      <p:pic>
        <p:nvPicPr>
          <p:cNvPr id="5" name="Obrázok 4">
            <a:extLst>
              <a:ext uri="{FF2B5EF4-FFF2-40B4-BE49-F238E27FC236}">
                <a16:creationId xmlns:a16="http://schemas.microsoft.com/office/drawing/2014/main" id="{9CA41367-290C-4906-A42F-D85411C777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57" y="2296690"/>
            <a:ext cx="2934031" cy="1956021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AF935BD7-D1BA-4F94-B794-30022B0922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903" y="3612135"/>
            <a:ext cx="4572000" cy="2571750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516EDC99-5F10-490B-B669-DE54EC989C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692" y="3429001"/>
            <a:ext cx="4280452" cy="2878809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AA59BD9B-671A-425A-8EBB-0A3FE17AE9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7" t="37101" r="58244" b="39710"/>
          <a:stretch/>
        </p:blipFill>
        <p:spPr>
          <a:xfrm>
            <a:off x="225257" y="233568"/>
            <a:ext cx="1868556" cy="1590262"/>
          </a:xfrm>
          <a:prstGeom prst="rect">
            <a:avLst/>
          </a:prstGeom>
        </p:spPr>
      </p:pic>
      <p:sp>
        <p:nvSpPr>
          <p:cNvPr id="10" name="BlokTextu 9">
            <a:extLst>
              <a:ext uri="{FF2B5EF4-FFF2-40B4-BE49-F238E27FC236}">
                <a16:creationId xmlns:a16="http://schemas.microsoft.com/office/drawing/2014/main" id="{DAC288E4-4729-4CCF-BAFB-43964210D7FC}"/>
              </a:ext>
            </a:extLst>
          </p:cNvPr>
          <p:cNvSpPr txBox="1"/>
          <p:nvPr/>
        </p:nvSpPr>
        <p:spPr>
          <a:xfrm>
            <a:off x="2252534" y="366979"/>
            <a:ext cx="6960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0" dirty="0"/>
              <a:t>+</a:t>
            </a:r>
          </a:p>
        </p:txBody>
      </p:sp>
      <p:pic>
        <p:nvPicPr>
          <p:cNvPr id="11" name="Obrázok 10">
            <a:extLst>
              <a:ext uri="{FF2B5EF4-FFF2-40B4-BE49-F238E27FC236}">
                <a16:creationId xmlns:a16="http://schemas.microsoft.com/office/drawing/2014/main" id="{302E62BF-C4E5-4D97-A2D0-1BE223C38F4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21"/>
          <a:stretch/>
        </p:blipFill>
        <p:spPr>
          <a:xfrm>
            <a:off x="3012989" y="233568"/>
            <a:ext cx="1623391" cy="1590262"/>
          </a:xfrm>
          <a:prstGeom prst="rect">
            <a:avLst/>
          </a:prstGeom>
        </p:spPr>
      </p:pic>
      <p:sp>
        <p:nvSpPr>
          <p:cNvPr id="12" name="BlokTextu 11">
            <a:extLst>
              <a:ext uri="{FF2B5EF4-FFF2-40B4-BE49-F238E27FC236}">
                <a16:creationId xmlns:a16="http://schemas.microsoft.com/office/drawing/2014/main" id="{96E1B81C-F6AA-4175-8238-21523317C8EC}"/>
              </a:ext>
            </a:extLst>
          </p:cNvPr>
          <p:cNvSpPr txBox="1"/>
          <p:nvPr/>
        </p:nvSpPr>
        <p:spPr>
          <a:xfrm>
            <a:off x="4794897" y="366979"/>
            <a:ext cx="6960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8000" dirty="0"/>
              <a:t>=</a:t>
            </a:r>
          </a:p>
        </p:txBody>
      </p:sp>
      <p:sp>
        <p:nvSpPr>
          <p:cNvPr id="6" name="Oblak 5">
            <a:extLst>
              <a:ext uri="{FF2B5EF4-FFF2-40B4-BE49-F238E27FC236}">
                <a16:creationId xmlns:a16="http://schemas.microsoft.com/office/drawing/2014/main" id="{CC496022-BE4D-40E6-8524-713D160C2C11}"/>
              </a:ext>
            </a:extLst>
          </p:cNvPr>
          <p:cNvSpPr/>
          <p:nvPr/>
        </p:nvSpPr>
        <p:spPr>
          <a:xfrm>
            <a:off x="7911547" y="233568"/>
            <a:ext cx="4055195" cy="2693002"/>
          </a:xfrm>
          <a:prstGeom prst="clou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>
                <a:solidFill>
                  <a:schemeClr val="tx2">
                    <a:lumMod val="25000"/>
                  </a:schemeClr>
                </a:solidFill>
                <a:latin typeface="Arial Black" panose="020B0A04020102020204" pitchFamily="34" charset="0"/>
              </a:rPr>
              <a:t>Skús uhádnuť, čo je nakreslené na obrázkoch .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9FC98EF0-F3FC-40E4-B0B4-498DE2C93107}"/>
              </a:ext>
            </a:extLst>
          </p:cNvPr>
          <p:cNvSpPr txBox="1"/>
          <p:nvPr/>
        </p:nvSpPr>
        <p:spPr>
          <a:xfrm>
            <a:off x="997234" y="4359787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dirty="0"/>
              <a:t>hmla</a:t>
            </a:r>
          </a:p>
        </p:txBody>
      </p:sp>
      <p:sp>
        <p:nvSpPr>
          <p:cNvPr id="15" name="BlokTextu 14">
            <a:extLst>
              <a:ext uri="{FF2B5EF4-FFF2-40B4-BE49-F238E27FC236}">
                <a16:creationId xmlns:a16="http://schemas.microsoft.com/office/drawing/2014/main" id="{05E7C70B-4825-44D2-A794-414037CCC5CB}"/>
              </a:ext>
            </a:extLst>
          </p:cNvPr>
          <p:cNvSpPr txBox="1"/>
          <p:nvPr/>
        </p:nvSpPr>
        <p:spPr>
          <a:xfrm>
            <a:off x="4636380" y="6183885"/>
            <a:ext cx="125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vodná para</a:t>
            </a:r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1951D4D3-6002-48B6-B73F-D97D8397236C}"/>
              </a:ext>
            </a:extLst>
          </p:cNvPr>
          <p:cNvSpPr txBox="1"/>
          <p:nvPr/>
        </p:nvSpPr>
        <p:spPr>
          <a:xfrm>
            <a:off x="8906430" y="6322056"/>
            <a:ext cx="1252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mraky</a:t>
            </a:r>
          </a:p>
        </p:txBody>
      </p:sp>
    </p:spTree>
    <p:extLst>
      <p:ext uri="{BB962C8B-B14F-4D97-AF65-F5344CB8AC3E}">
        <p14:creationId xmlns:p14="http://schemas.microsoft.com/office/powerpoint/2010/main" val="319349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water cycle science experiment in baggie">
            <a:extLst>
              <a:ext uri="{FF2B5EF4-FFF2-40B4-BE49-F238E27FC236}">
                <a16:creationId xmlns:a16="http://schemas.microsoft.com/office/drawing/2014/main" id="{6C4FD414-1384-406A-AC71-778C923F69D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54" y="594619"/>
            <a:ext cx="3280535" cy="3182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ok 3" descr="water cycle science experiment">
            <a:extLst>
              <a:ext uri="{FF2B5EF4-FFF2-40B4-BE49-F238E27FC236}">
                <a16:creationId xmlns:a16="http://schemas.microsoft.com/office/drawing/2014/main" id="{E770FCC3-EC6C-4DB4-AF3F-23620353B0C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383" y="3479938"/>
            <a:ext cx="4219575" cy="315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 descr="water cycle experiment instructions">
            <a:extLst>
              <a:ext uri="{FF2B5EF4-FFF2-40B4-BE49-F238E27FC236}">
                <a16:creationId xmlns:a16="http://schemas.microsoft.com/office/drawing/2014/main" id="{9D9B887D-C8FD-40C7-B501-DE156DBF3A4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929" y="933865"/>
            <a:ext cx="2309399" cy="2843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ok 5" descr="water cycle experiment">
            <a:extLst>
              <a:ext uri="{FF2B5EF4-FFF2-40B4-BE49-F238E27FC236}">
                <a16:creationId xmlns:a16="http://schemas.microsoft.com/office/drawing/2014/main" id="{42402FA0-A6BA-4D98-A139-559962A3122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328" y="904425"/>
            <a:ext cx="2618546" cy="2265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ok 6" descr="water cycle science experiment">
            <a:extLst>
              <a:ext uri="{FF2B5EF4-FFF2-40B4-BE49-F238E27FC236}">
                <a16:creationId xmlns:a16="http://schemas.microsoft.com/office/drawing/2014/main" id="{5915FF4E-BCC9-4313-9F19-C9D084BDBC33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0306" y="3002446"/>
            <a:ext cx="405765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Oblak 7">
            <a:extLst>
              <a:ext uri="{FF2B5EF4-FFF2-40B4-BE49-F238E27FC236}">
                <a16:creationId xmlns:a16="http://schemas.microsoft.com/office/drawing/2014/main" id="{EF96ECDA-B0D9-4FE8-AA59-B4DD9F2E2683}"/>
              </a:ext>
            </a:extLst>
          </p:cNvPr>
          <p:cNvSpPr/>
          <p:nvPr/>
        </p:nvSpPr>
        <p:spPr>
          <a:xfrm>
            <a:off x="9763743" y="596261"/>
            <a:ext cx="2204213" cy="1823918"/>
          </a:xfrm>
          <a:prstGeom prst="clou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chemeClr val="tx2">
                    <a:lumMod val="25000"/>
                  </a:schemeClr>
                </a:solidFill>
              </a:rPr>
              <a:t>Vyrobíme si vodnú paru</a:t>
            </a:r>
          </a:p>
        </p:txBody>
      </p:sp>
      <p:sp>
        <p:nvSpPr>
          <p:cNvPr id="11" name="Bublina myšlienky: obláčik 10">
            <a:extLst>
              <a:ext uri="{FF2B5EF4-FFF2-40B4-BE49-F238E27FC236}">
                <a16:creationId xmlns:a16="http://schemas.microsoft.com/office/drawing/2014/main" id="{523A7856-63F2-4873-A44B-D83D5C53C8FF}"/>
              </a:ext>
            </a:extLst>
          </p:cNvPr>
          <p:cNvSpPr/>
          <p:nvPr/>
        </p:nvSpPr>
        <p:spPr>
          <a:xfrm>
            <a:off x="1379349" y="4262034"/>
            <a:ext cx="1844298" cy="2001347"/>
          </a:xfrm>
          <a:prstGeom prst="cloudCallout">
            <a:avLst>
              <a:gd name="adj1" fmla="val -42682"/>
              <a:gd name="adj2" fmla="val -668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latin typeface="Comic Sans MS" panose="030F0702030302020204" pitchFamily="66" charset="0"/>
              </a:rPr>
              <a:t>Môžeš si vytvoriť kolobeh vody </a:t>
            </a:r>
          </a:p>
        </p:txBody>
      </p:sp>
    </p:spTree>
    <p:extLst>
      <p:ext uri="{BB962C8B-B14F-4D97-AF65-F5344CB8AC3E}">
        <p14:creationId xmlns:p14="http://schemas.microsoft.com/office/powerpoint/2010/main" val="266626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 descr="water cycle experiment rain cloud">
            <a:extLst>
              <a:ext uri="{FF2B5EF4-FFF2-40B4-BE49-F238E27FC236}">
                <a16:creationId xmlns:a16="http://schemas.microsoft.com/office/drawing/2014/main" id="{5CFCF6F4-A3B3-4B1C-A5F6-096AC6A91AF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8" y="268046"/>
            <a:ext cx="3090034" cy="3690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ok 2" descr="water cycle experiment rain cloud">
            <a:extLst>
              <a:ext uri="{FF2B5EF4-FFF2-40B4-BE49-F238E27FC236}">
                <a16:creationId xmlns:a16="http://schemas.microsoft.com/office/drawing/2014/main" id="{CF8C2F80-6DE2-43CC-A600-B5569729ABC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73" y="3567112"/>
            <a:ext cx="2855221" cy="3290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0FF33E3F-C68F-44DE-AD01-D82A78308ED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594" y="303971"/>
            <a:ext cx="2233613" cy="4195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ok 4" descr="water cycle experiment rain cloud">
            <a:extLst>
              <a:ext uri="{FF2B5EF4-FFF2-40B4-BE49-F238E27FC236}">
                <a16:creationId xmlns:a16="http://schemas.microsoft.com/office/drawing/2014/main" id="{3263A465-3EF4-467B-B4EC-333F4588708B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667" y="1659525"/>
            <a:ext cx="2485404" cy="5098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ok 5" descr="water cycle experiment rain cloud">
            <a:extLst>
              <a:ext uri="{FF2B5EF4-FFF2-40B4-BE49-F238E27FC236}">
                <a16:creationId xmlns:a16="http://schemas.microsoft.com/office/drawing/2014/main" id="{20727B0B-087C-49CB-A0CA-E23B74DCDCBB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0530" y="303971"/>
            <a:ext cx="2855221" cy="390463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Bublina reči: oválna 7">
            <a:extLst>
              <a:ext uri="{FF2B5EF4-FFF2-40B4-BE49-F238E27FC236}">
                <a16:creationId xmlns:a16="http://schemas.microsoft.com/office/drawing/2014/main" id="{2490018D-CBFD-4058-94C0-399AA6DDA3D7}"/>
              </a:ext>
            </a:extLst>
          </p:cNvPr>
          <p:cNvSpPr/>
          <p:nvPr/>
        </p:nvSpPr>
        <p:spPr>
          <a:xfrm>
            <a:off x="8849531" y="4499319"/>
            <a:ext cx="2853095" cy="2258358"/>
          </a:xfrm>
          <a:prstGeom prst="wedgeEllipseCallout">
            <a:avLst>
              <a:gd name="adj1" fmla="val -37046"/>
              <a:gd name="adj2" fmla="val -60510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3200" b="1" dirty="0">
                <a:solidFill>
                  <a:schemeClr val="tx2">
                    <a:lumMod val="25000"/>
                  </a:schemeClr>
                </a:solidFill>
                <a:latin typeface="Arial Black" panose="020B0A04020102020204" pitchFamily="34" charset="0"/>
              </a:rPr>
              <a:t>Skús vytvoriť dážď</a:t>
            </a:r>
          </a:p>
        </p:txBody>
      </p:sp>
    </p:spTree>
    <p:extLst>
      <p:ext uri="{BB962C8B-B14F-4D97-AF65-F5344CB8AC3E}">
        <p14:creationId xmlns:p14="http://schemas.microsoft.com/office/powerpoint/2010/main" val="328232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Motív Office">
  <a:themeElements>
    <a:clrScheme name="Teplá modrá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Jemné plné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</TotalTime>
  <Words>366</Words>
  <Application>Microsoft Office PowerPoint</Application>
  <PresentationFormat>Širokouhlá</PresentationFormat>
  <Paragraphs>41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Arial Narrow</vt:lpstr>
      <vt:lpstr>Calibri</vt:lpstr>
      <vt:lpstr>Calibri Light</vt:lpstr>
      <vt:lpstr>Comic Sans MS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Kristina</dc:creator>
  <cp:lastModifiedBy>Kristina</cp:lastModifiedBy>
  <cp:revision>28</cp:revision>
  <dcterms:created xsi:type="dcterms:W3CDTF">2020-04-29T16:57:06Z</dcterms:created>
  <dcterms:modified xsi:type="dcterms:W3CDTF">2020-04-30T19:41:14Z</dcterms:modified>
</cp:coreProperties>
</file>